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7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r>
              <a:rPr lang="en-US" altLang="ja-JP" sz="15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The flow-through share of net income grew from 20 percent in 1980 to 50 percent by 2013</a:t>
            </a:r>
          </a:p>
          <a:p>
            <a:pPr>
              <a:defRPr sz="15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en-US" altLang="ja-JP" sz="15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pPr>
              <a:defRPr sz="15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 altLang="en-US" sz="15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202688728024819"/>
          <c:y val="0.13728813559322034"/>
          <c:w val="0.84384694932781801"/>
          <c:h val="0.78644067796610173"/>
        </c:manualLayout>
      </c:layout>
      <c:areaChart>
        <c:grouping val="percentStack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'All Data'!$B$8:$AI$8</c:f>
              <c:numCache>
                <c:formatCode>General</c:formatCod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numCache>
            </c:numRef>
          </c:cat>
          <c:val>
            <c:numRef>
              <c:f>'All Data'!$B$118:$AI$118</c:f>
              <c:numCache>
                <c:formatCode>#,##0"   ";\-#,##0"   ";"--   ";@"   "</c:formatCode>
                <c:ptCount val="34"/>
                <c:pt idx="0">
                  <c:v>65714786</c:v>
                </c:pt>
                <c:pt idx="1">
                  <c:v>52207477</c:v>
                </c:pt>
                <c:pt idx="2">
                  <c:v>46306519</c:v>
                </c:pt>
                <c:pt idx="3">
                  <c:v>62824463</c:v>
                </c:pt>
                <c:pt idx="4">
                  <c:v>74173253</c:v>
                </c:pt>
                <c:pt idx="5">
                  <c:v>77491354</c:v>
                </c:pt>
                <c:pt idx="6">
                  <c:v>81346144</c:v>
                </c:pt>
                <c:pt idx="7">
                  <c:v>130058558</c:v>
                </c:pt>
                <c:pt idx="8">
                  <c:v>184352883</c:v>
                </c:pt>
                <c:pt idx="9">
                  <c:v>191616302</c:v>
                </c:pt>
                <c:pt idx="10">
                  <c:v>202870974</c:v>
                </c:pt>
                <c:pt idx="11">
                  <c:v>207667483</c:v>
                </c:pt>
                <c:pt idx="12">
                  <c:v>255206634</c:v>
                </c:pt>
                <c:pt idx="13">
                  <c:v>289344588</c:v>
                </c:pt>
                <c:pt idx="14">
                  <c:v>340658187</c:v>
                </c:pt>
                <c:pt idx="15">
                  <c:v>375220204</c:v>
                </c:pt>
                <c:pt idx="16">
                  <c:v>447219437</c:v>
                </c:pt>
                <c:pt idx="17">
                  <c:v>507947647</c:v>
                </c:pt>
                <c:pt idx="18">
                  <c:v>570767650</c:v>
                </c:pt>
                <c:pt idx="19">
                  <c:v>630141493</c:v>
                </c:pt>
                <c:pt idx="20">
                  <c:v>682241944</c:v>
                </c:pt>
                <c:pt idx="21">
                  <c:v>681406857</c:v>
                </c:pt>
                <c:pt idx="22">
                  <c:v>675259388</c:v>
                </c:pt>
                <c:pt idx="23">
                  <c:v>745388097</c:v>
                </c:pt>
                <c:pt idx="24">
                  <c:v>907704233</c:v>
                </c:pt>
                <c:pt idx="25">
                  <c:v>1177172665</c:v>
                </c:pt>
                <c:pt idx="26">
                  <c:v>1330953563</c:v>
                </c:pt>
                <c:pt idx="27">
                  <c:v>1364654677</c:v>
                </c:pt>
                <c:pt idx="28">
                  <c:v>1039784220</c:v>
                </c:pt>
                <c:pt idx="29">
                  <c:v>927166690</c:v>
                </c:pt>
                <c:pt idx="30">
                  <c:v>1195521362</c:v>
                </c:pt>
                <c:pt idx="31">
                  <c:v>1238983838</c:v>
                </c:pt>
                <c:pt idx="32">
                  <c:v>1558818437</c:v>
                </c:pt>
                <c:pt idx="33">
                  <c:v>1517296527</c:v>
                </c:pt>
              </c:numCache>
            </c:numRef>
          </c:val>
        </c:ser>
        <c:ser>
          <c:idx val="1"/>
          <c:order val="1"/>
          <c:spPr>
            <a:solidFill>
              <a:srgbClr val="993366"/>
            </a:solidFill>
            <a:ln w="25400">
              <a:noFill/>
            </a:ln>
          </c:spPr>
          <c:cat>
            <c:numRef>
              <c:f>'All Data'!$B$8:$AI$8</c:f>
              <c:numCache>
                <c:formatCode>General</c:formatCod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numCache>
            </c:numRef>
          </c:cat>
          <c:val>
            <c:numRef>
              <c:f>'All Data'!$B$119:$AI$119</c:f>
              <c:numCache>
                <c:formatCode>#,##0"   ";\-#,##0"   ";"--   ";@"   "</c:formatCode>
                <c:ptCount val="34"/>
                <c:pt idx="0">
                  <c:v>236487630</c:v>
                </c:pt>
                <c:pt idx="1">
                  <c:v>185868913</c:v>
                </c:pt>
                <c:pt idx="2">
                  <c:v>120180204</c:v>
                </c:pt>
                <c:pt idx="3">
                  <c:v>154156433</c:v>
                </c:pt>
                <c:pt idx="4">
                  <c:v>196435483</c:v>
                </c:pt>
                <c:pt idx="5">
                  <c:v>192991940</c:v>
                </c:pt>
                <c:pt idx="6">
                  <c:v>203018630</c:v>
                </c:pt>
                <c:pt idx="7">
                  <c:v>250706247</c:v>
                </c:pt>
                <c:pt idx="8">
                  <c:v>327131666</c:v>
                </c:pt>
                <c:pt idx="9">
                  <c:v>289721555</c:v>
                </c:pt>
                <c:pt idx="10">
                  <c:v>270925138</c:v>
                </c:pt>
                <c:pt idx="11">
                  <c:v>248113316</c:v>
                </c:pt>
                <c:pt idx="12">
                  <c:v>291866888</c:v>
                </c:pt>
                <c:pt idx="13">
                  <c:v>368912105</c:v>
                </c:pt>
                <c:pt idx="14">
                  <c:v>426082290</c:v>
                </c:pt>
                <c:pt idx="15">
                  <c:v>514751182</c:v>
                </c:pt>
                <c:pt idx="16">
                  <c:v>574553924</c:v>
                </c:pt>
                <c:pt idx="17">
                  <c:v>607541446</c:v>
                </c:pt>
                <c:pt idx="18">
                  <c:v>532246228</c:v>
                </c:pt>
                <c:pt idx="19">
                  <c:v>535289061</c:v>
                </c:pt>
                <c:pt idx="20">
                  <c:v>517937235</c:v>
                </c:pt>
                <c:pt idx="21">
                  <c:v>270774336</c:v>
                </c:pt>
                <c:pt idx="22">
                  <c:v>258673938</c:v>
                </c:pt>
                <c:pt idx="23">
                  <c:v>455433845</c:v>
                </c:pt>
                <c:pt idx="24">
                  <c:v>709985922</c:v>
                </c:pt>
                <c:pt idx="25">
                  <c:v>1380200460</c:v>
                </c:pt>
                <c:pt idx="26">
                  <c:v>1247874961</c:v>
                </c:pt>
                <c:pt idx="27">
                  <c:v>1060790902</c:v>
                </c:pt>
                <c:pt idx="28">
                  <c:v>388739523</c:v>
                </c:pt>
                <c:pt idx="29">
                  <c:v>443166636</c:v>
                </c:pt>
                <c:pt idx="30">
                  <c:v>800837632</c:v>
                </c:pt>
                <c:pt idx="31">
                  <c:v>737025579</c:v>
                </c:pt>
                <c:pt idx="32">
                  <c:v>1051906039</c:v>
                </c:pt>
                <c:pt idx="33">
                  <c:v>1160886414</c:v>
                </c:pt>
              </c:numCache>
            </c:numRef>
          </c:val>
        </c:ser>
        <c:ser>
          <c:idx val="2"/>
          <c:order val="2"/>
          <c:spPr>
            <a:solidFill>
              <a:srgbClr val="993366"/>
            </a:solidFill>
            <a:ln w="25400">
              <a:noFill/>
            </a:ln>
          </c:spPr>
          <c:cat>
            <c:numRef>
              <c:f>'All Data'!$B$8:$AI$8</c:f>
              <c:numCache>
                <c:formatCode>General</c:formatCod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numCache>
            </c:numRef>
          </c:cat>
          <c:val>
            <c:numRef>
              <c:f>'All Data'!$B$120:$AI$120</c:f>
              <c:numCache>
                <c:formatCode>#,##0"   ";\-#,##0"   ";"--   ";@"   "</c:formatCode>
                <c:ptCount val="34"/>
                <c:pt idx="0">
                  <c:v>14671749</c:v>
                </c:pt>
                <c:pt idx="1">
                  <c:v>25909303</c:v>
                </c:pt>
                <c:pt idx="2">
                  <c:v>31105996</c:v>
                </c:pt>
                <c:pt idx="3">
                  <c:v>29082144</c:v>
                </c:pt>
                <c:pt idx="4">
                  <c:v>29558446</c:v>
                </c:pt>
                <c:pt idx="5">
                  <c:v>39524630</c:v>
                </c:pt>
                <c:pt idx="6">
                  <c:v>58218369</c:v>
                </c:pt>
                <c:pt idx="7">
                  <c:v>53365950</c:v>
                </c:pt>
                <c:pt idx="8">
                  <c:v>52447631</c:v>
                </c:pt>
                <c:pt idx="9">
                  <c:v>66819244</c:v>
                </c:pt>
                <c:pt idx="10">
                  <c:v>67457384</c:v>
                </c:pt>
                <c:pt idx="11">
                  <c:v>67671565</c:v>
                </c:pt>
                <c:pt idx="12">
                  <c:v>63933826</c:v>
                </c:pt>
                <c:pt idx="13">
                  <c:v>75113178</c:v>
                </c:pt>
                <c:pt idx="14">
                  <c:v>77243699</c:v>
                </c:pt>
                <c:pt idx="15">
                  <c:v>122543160</c:v>
                </c:pt>
                <c:pt idx="16">
                  <c:v>138792224</c:v>
                </c:pt>
                <c:pt idx="17">
                  <c:v>196132514</c:v>
                </c:pt>
                <c:pt idx="18">
                  <c:v>181117938</c:v>
                </c:pt>
                <c:pt idx="19">
                  <c:v>256317862</c:v>
                </c:pt>
                <c:pt idx="20">
                  <c:v>270479156</c:v>
                </c:pt>
                <c:pt idx="21">
                  <c:v>190296836</c:v>
                </c:pt>
                <c:pt idx="22">
                  <c:v>154371152</c:v>
                </c:pt>
                <c:pt idx="23">
                  <c:v>152980175</c:v>
                </c:pt>
                <c:pt idx="24">
                  <c:v>184327903</c:v>
                </c:pt>
                <c:pt idx="25">
                  <c:v>285551163</c:v>
                </c:pt>
                <c:pt idx="26">
                  <c:v>389570016</c:v>
                </c:pt>
                <c:pt idx="27">
                  <c:v>488793640</c:v>
                </c:pt>
                <c:pt idx="28">
                  <c:v>355576129</c:v>
                </c:pt>
                <c:pt idx="29">
                  <c:v>254897611</c:v>
                </c:pt>
                <c:pt idx="30">
                  <c:v>286646613</c:v>
                </c:pt>
                <c:pt idx="31">
                  <c:v>293475191</c:v>
                </c:pt>
                <c:pt idx="32">
                  <c:v>344010230</c:v>
                </c:pt>
                <c:pt idx="33">
                  <c:v>387025523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9366440"/>
        <c:axId val="479365264"/>
      </c:areaChart>
      <c:catAx>
        <c:axId val="47936644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479365264"/>
        <c:crosses val="autoZero"/>
        <c:auto val="1"/>
        <c:lblAlgn val="ctr"/>
        <c:lblOffset val="0"/>
        <c:tickLblSkip val="5"/>
        <c:tickMarkSkip val="1"/>
        <c:noMultiLvlLbl val="0"/>
      </c:catAx>
      <c:valAx>
        <c:axId val="4793652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en-US" altLang="ja-JP"/>
                  <a:t>Shares of US All Business Net Income</a:t>
                </a:r>
                <a:endParaRPr lang="ja-JP" altLang="en-US"/>
              </a:p>
            </c:rich>
          </c:tx>
          <c:layout>
            <c:manualLayout>
              <c:xMode val="edge"/>
              <c:yMode val="edge"/>
              <c:x val="1.1375382972998777E-2"/>
              <c:y val="0.28813566861233708"/>
            </c:manualLayout>
          </c:layout>
          <c:overlay val="0"/>
          <c:spPr>
            <a:noFill/>
            <a:ln w="25400">
              <a:noFill/>
            </a:ln>
          </c:spPr>
        </c:title>
        <c:numFmt formatCode="0%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47936644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/>
              <a:t> </a:t>
            </a:r>
            <a:r>
              <a:rPr lang="en-US" altLang="ja-JP"/>
              <a:t>Cost</a:t>
            </a:r>
            <a:r>
              <a:rPr lang="en-US" altLang="ja-JP" baseline="0"/>
              <a:t> Effectiveness (Net Income/Cost)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Partnership（w/o sole prop.）</c:v>
          </c:tx>
          <c:marker>
            <c:symbol val="none"/>
          </c:marker>
          <c:cat>
            <c:numRef>
              <c:f>'All Data'!$B$8:$AI$8</c:f>
              <c:numCache>
                <c:formatCode>General</c:formatCod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numCache>
            </c:numRef>
          </c:cat>
          <c:val>
            <c:numRef>
              <c:f>'All Data'!$B$152:$AI$152</c:f>
              <c:numCache>
                <c:formatCode>0.00%</c:formatCode>
                <c:ptCount val="34"/>
                <c:pt idx="0">
                  <c:v>2.1905201704283461E-2</c:v>
                </c:pt>
                <c:pt idx="1">
                  <c:v>-1.7798903856551995E-3</c:v>
                </c:pt>
                <c:pt idx="2">
                  <c:v>-7.8429007267532668E-3</c:v>
                </c:pt>
                <c:pt idx="3">
                  <c:v>4.1848623399674979E-3</c:v>
                </c:pt>
                <c:pt idx="4">
                  <c:v>4.5013025686351082E-3</c:v>
                </c:pt>
                <c:pt idx="5">
                  <c:v>-1.6034535028219853E-3</c:v>
                </c:pt>
                <c:pt idx="6">
                  <c:v>-1.019537389045237E-2</c:v>
                </c:pt>
                <c:pt idx="7">
                  <c:v>1.7690618816957025E-2</c:v>
                </c:pt>
                <c:pt idx="8">
                  <c:v>3.4048217779447484E-2</c:v>
                </c:pt>
                <c:pt idx="9">
                  <c:v>3.0821497414622031E-2</c:v>
                </c:pt>
                <c:pt idx="10">
                  <c:v>2.9563614042534124E-2</c:v>
                </c:pt>
                <c:pt idx="11">
                  <c:v>3.1023723789060594E-2</c:v>
                </c:pt>
                <c:pt idx="12">
                  <c:v>4.4559033800411936E-2</c:v>
                </c:pt>
                <c:pt idx="13">
                  <c:v>5.3780283500362264E-2</c:v>
                </c:pt>
                <c:pt idx="14">
                  <c:v>6.343123772759629E-2</c:v>
                </c:pt>
                <c:pt idx="15">
                  <c:v>6.8337820328715396E-2</c:v>
                </c:pt>
                <c:pt idx="16">
                  <c:v>8.0730375259131293E-2</c:v>
                </c:pt>
                <c:pt idx="17">
                  <c:v>8.4029028541364348E-2</c:v>
                </c:pt>
                <c:pt idx="18">
                  <c:v>8.8420205458451015E-2</c:v>
                </c:pt>
                <c:pt idx="19">
                  <c:v>9.1114956981013087E-2</c:v>
                </c:pt>
                <c:pt idx="20">
                  <c:v>8.7085550833431821E-2</c:v>
                </c:pt>
                <c:pt idx="21">
                  <c:v>8.0559995829521086E-2</c:v>
                </c:pt>
                <c:pt idx="22">
                  <c:v>7.5204179385627123E-2</c:v>
                </c:pt>
                <c:pt idx="23">
                  <c:v>7.9985589027985443E-2</c:v>
                </c:pt>
                <c:pt idx="24">
                  <c:v>9.2993965870452069E-2</c:v>
                </c:pt>
                <c:pt idx="25">
                  <c:v>0.11485882406707004</c:v>
                </c:pt>
                <c:pt idx="26">
                  <c:v>0.1213689473139014</c:v>
                </c:pt>
                <c:pt idx="27">
                  <c:v>0.11717184268831679</c:v>
                </c:pt>
                <c:pt idx="28">
                  <c:v>7.7125764055093998E-2</c:v>
                </c:pt>
                <c:pt idx="29">
                  <c:v>7.9371029497458667E-2</c:v>
                </c:pt>
                <c:pt idx="30">
                  <c:v>0.10266306147330158</c:v>
                </c:pt>
                <c:pt idx="31">
                  <c:v>9.5045951484877503E-2</c:v>
                </c:pt>
                <c:pt idx="32">
                  <c:v>0.12056527708955668</c:v>
                </c:pt>
                <c:pt idx="33">
                  <c:v>0.10921855360045626</c:v>
                </c:pt>
              </c:numCache>
            </c:numRef>
          </c:val>
          <c:smooth val="0"/>
        </c:ser>
        <c:ser>
          <c:idx val="2"/>
          <c:order val="1"/>
          <c:tx>
            <c:v>Corporate</c:v>
          </c:tx>
          <c:spPr>
            <a:ln>
              <a:prstDash val="dash"/>
            </a:ln>
          </c:spPr>
          <c:marker>
            <c:symbol val="none"/>
          </c:marker>
          <c:cat>
            <c:numRef>
              <c:f>'All Data'!$B$8:$AI$8</c:f>
              <c:numCache>
                <c:formatCode>General</c:formatCod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numCache>
            </c:numRef>
          </c:cat>
          <c:val>
            <c:numRef>
              <c:f>'All Data'!$B$150:$AI$150</c:f>
              <c:numCache>
                <c:formatCode>0.00%</c:formatCode>
                <c:ptCount val="34"/>
                <c:pt idx="0">
                  <c:v>4.2570813410805992E-2</c:v>
                </c:pt>
                <c:pt idx="1">
                  <c:v>3.2077598364083713E-2</c:v>
                </c:pt>
                <c:pt idx="2">
                  <c:v>2.2819274629071185E-2</c:v>
                </c:pt>
                <c:pt idx="3">
                  <c:v>2.7546359369017268E-2</c:v>
                </c:pt>
                <c:pt idx="4">
                  <c:v>3.1172907372246268E-2</c:v>
                </c:pt>
                <c:pt idx="5">
                  <c:v>3.0059852690780629E-2</c:v>
                </c:pt>
                <c:pt idx="6">
                  <c:v>3.2967173455541711E-2</c:v>
                </c:pt>
                <c:pt idx="7">
                  <c:v>3.6615783807845942E-2</c:v>
                </c:pt>
                <c:pt idx="8">
                  <c:v>4.4028082351615365E-2</c:v>
                </c:pt>
                <c:pt idx="9">
                  <c:v>3.911812141453231E-2</c:v>
                </c:pt>
                <c:pt idx="10">
                  <c:v>3.5806026496163927E-2</c:v>
                </c:pt>
                <c:pt idx="11">
                  <c:v>3.3459921731758331E-2</c:v>
                </c:pt>
                <c:pt idx="12">
                  <c:v>3.7200327758319073E-2</c:v>
                </c:pt>
                <c:pt idx="13">
                  <c:v>4.5179159759520478E-2</c:v>
                </c:pt>
                <c:pt idx="14">
                  <c:v>4.7279586617703769E-2</c:v>
                </c:pt>
                <c:pt idx="15">
                  <c:v>5.5432891394659595E-2</c:v>
                </c:pt>
                <c:pt idx="16">
                  <c:v>5.849843396784199E-2</c:v>
                </c:pt>
                <c:pt idx="17">
                  <c:v>6.224821235018612E-2</c:v>
                </c:pt>
                <c:pt idx="18">
                  <c:v>5.2648909161295526E-2</c:v>
                </c:pt>
                <c:pt idx="19">
                  <c:v>5.3487279488328092E-2</c:v>
                </c:pt>
                <c:pt idx="20">
                  <c:v>4.8667935090021916E-2</c:v>
                </c:pt>
                <c:pt idx="21">
                  <c:v>2.8726506250955266E-2</c:v>
                </c:pt>
                <c:pt idx="22">
                  <c:v>2.6776850977043652E-2</c:v>
                </c:pt>
                <c:pt idx="23">
                  <c:v>3.8389147214859046E-2</c:v>
                </c:pt>
                <c:pt idx="24">
                  <c:v>5.235910494086396E-2</c:v>
                </c:pt>
                <c:pt idx="25">
                  <c:v>8.9621471255497576E-2</c:v>
                </c:pt>
                <c:pt idx="26">
                  <c:v>8.2081393698087465E-2</c:v>
                </c:pt>
                <c:pt idx="27">
                  <c:v>7.3367452946335218E-2</c:v>
                </c:pt>
                <c:pt idx="28">
                  <c:v>3.4270145893875475E-2</c:v>
                </c:pt>
                <c:pt idx="29">
                  <c:v>3.7366405747764807E-2</c:v>
                </c:pt>
                <c:pt idx="30">
                  <c:v>5.5979112439461763E-2</c:v>
                </c:pt>
                <c:pt idx="31">
                  <c:v>4.8897543301026379E-2</c:v>
                </c:pt>
                <c:pt idx="32">
                  <c:v>6.5123547147971139E-2</c:v>
                </c:pt>
                <c:pt idx="33">
                  <c:v>7.1157151295147769E-2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9229408"/>
        <c:axId val="479226664"/>
      </c:lineChart>
      <c:catAx>
        <c:axId val="47922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79226664"/>
        <c:crosses val="autoZero"/>
        <c:auto val="0"/>
        <c:lblAlgn val="ctr"/>
        <c:lblOffset val="100"/>
        <c:tickLblSkip val="5"/>
        <c:tickMarkSkip val="1"/>
        <c:noMultiLvlLbl val="0"/>
      </c:catAx>
      <c:valAx>
        <c:axId val="479226664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479229408"/>
        <c:crossesAt val="1"/>
        <c:crossBetween val="between"/>
      </c:valAx>
      <c:spPr>
        <a:ln>
          <a:noFill/>
        </a:ln>
      </c:spPr>
    </c:plotArea>
    <c:legend>
      <c:legendPos val="l"/>
      <c:layout>
        <c:manualLayout>
          <c:xMode val="edge"/>
          <c:yMode val="edge"/>
          <c:x val="0.3959052611663243"/>
          <c:y val="0.2005211499872161"/>
          <c:w val="0.22803003679446082"/>
          <c:h val="9.4253613181696588E-2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ja-JP" sz="1800" b="1" i="0" baseline="0">
                <a:effectLst/>
              </a:rPr>
              <a:t>Number of LLC and C-Corp </a:t>
            </a:r>
            <a:r>
              <a:rPr lang="ja-JP" altLang="ja-JP" sz="1800" b="1" i="0" baseline="0">
                <a:effectLst/>
              </a:rPr>
              <a:t>（</a:t>
            </a:r>
            <a:r>
              <a:rPr lang="en-US" altLang="ja-JP" sz="1800" b="1" i="0" baseline="0">
                <a:effectLst/>
              </a:rPr>
              <a:t>1992-2014</a:t>
            </a:r>
            <a:r>
              <a:rPr lang="ja-JP" altLang="ja-JP" sz="1800" b="1" i="0" baseline="0">
                <a:effectLst/>
              </a:rPr>
              <a:t>）</a:t>
            </a:r>
            <a:endParaRPr lang="ja-JP" altLang="ja-JP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'Sheet６ (2)'!$D$1</c:f>
              <c:strCache>
                <c:ptCount val="1"/>
                <c:pt idx="0">
                  <c:v>LLC</c:v>
                </c:pt>
              </c:strCache>
            </c:strRef>
          </c:tx>
          <c:marker>
            <c:symbol val="none"/>
          </c:marker>
          <c:cat>
            <c:numRef>
              <c:f>'Sheet６ (2)'!$A$2:$A$24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'Sheet６ (2)'!$E$2:$E$24</c:f>
              <c:numCache>
                <c:formatCode>#,##0"   ";\-#,##0"   ";"--   ";@"   "</c:formatCode>
                <c:ptCount val="23"/>
                <c:pt idx="0" formatCode="#,##0_);[Red]\(#,##0\)">
                  <c:v>0</c:v>
                </c:pt>
                <c:pt idx="1">
                  <c:v>17335</c:v>
                </c:pt>
                <c:pt idx="2">
                  <c:v>47816</c:v>
                </c:pt>
                <c:pt idx="3">
                  <c:v>118559</c:v>
                </c:pt>
                <c:pt idx="4">
                  <c:v>221498</c:v>
                </c:pt>
                <c:pt idx="5">
                  <c:v>349054</c:v>
                </c:pt>
                <c:pt idx="6">
                  <c:v>470657</c:v>
                </c:pt>
                <c:pt idx="7">
                  <c:v>589403</c:v>
                </c:pt>
                <c:pt idx="8">
                  <c:v>718704</c:v>
                </c:pt>
                <c:pt idx="9">
                  <c:v>808692</c:v>
                </c:pt>
                <c:pt idx="10">
                  <c:v>946130</c:v>
                </c:pt>
                <c:pt idx="11">
                  <c:v>1091502</c:v>
                </c:pt>
                <c:pt idx="12">
                  <c:v>1270236</c:v>
                </c:pt>
                <c:pt idx="13">
                  <c:v>1465223</c:v>
                </c:pt>
                <c:pt idx="14">
                  <c:v>1630161</c:v>
                </c:pt>
                <c:pt idx="15">
                  <c:v>1818681</c:v>
                </c:pt>
                <c:pt idx="16">
                  <c:v>1898178</c:v>
                </c:pt>
                <c:pt idx="17" formatCode="#,##0&quot;  &quot;;\-#,##0&quot;  &quot;;\ 0&quot;  &quot;;@">
                  <c:v>1969446</c:v>
                </c:pt>
                <c:pt idx="18" formatCode="#,##0&quot;  &quot;;\-#,##0&quot;  &quot;;\ 0&quot;  &quot;;@">
                  <c:v>2090019</c:v>
                </c:pt>
                <c:pt idx="19">
                  <c:v>2111059</c:v>
                </c:pt>
                <c:pt idx="20">
                  <c:v>2211353</c:v>
                </c:pt>
                <c:pt idx="21" formatCode="#,##0_);[Red]\(#,##0\)">
                  <c:v>2285420</c:v>
                </c:pt>
                <c:pt idx="22" formatCode="#,##0">
                  <c:v>2432303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'Sheet６ (2)'!$G$1</c:f>
              <c:strCache>
                <c:ptCount val="1"/>
                <c:pt idx="0">
                  <c:v>C-Corp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'Sheet６ (2)'!$A$2:$A$24</c:f>
              <c:numCache>
                <c:formatCode>General</c:formatCode>
                <c:ptCount val="23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</c:numCache>
            </c:numRef>
          </c:cat>
          <c:val>
            <c:numRef>
              <c:f>'Sheet６ (2)'!$F$2:$F$23</c:f>
              <c:numCache>
                <c:formatCode>#,##0"   ";\-#,##0"   ";"--   ";@"   "</c:formatCode>
                <c:ptCount val="22"/>
                <c:pt idx="0">
                  <c:v>2077518</c:v>
                </c:pt>
                <c:pt idx="1">
                  <c:v>2055982</c:v>
                </c:pt>
                <c:pt idx="2">
                  <c:v>2310703</c:v>
                </c:pt>
                <c:pt idx="3">
                  <c:v>2312382</c:v>
                </c:pt>
                <c:pt idx="4">
                  <c:v>2317886</c:v>
                </c:pt>
                <c:pt idx="5">
                  <c:v>2248065</c:v>
                </c:pt>
                <c:pt idx="6">
                  <c:v>2249970</c:v>
                </c:pt>
                <c:pt idx="7">
                  <c:v>2198740</c:v>
                </c:pt>
                <c:pt idx="8">
                  <c:v>2172705</c:v>
                </c:pt>
                <c:pt idx="9">
                  <c:v>2136756</c:v>
                </c:pt>
                <c:pt idx="10">
                  <c:v>2100074</c:v>
                </c:pt>
                <c:pt idx="11">
                  <c:v>2047593</c:v>
                </c:pt>
                <c:pt idx="12">
                  <c:v>2027613</c:v>
                </c:pt>
                <c:pt idx="13">
                  <c:v>1974961</c:v>
                </c:pt>
                <c:pt idx="14">
                  <c:v>1955147</c:v>
                </c:pt>
                <c:pt idx="15">
                  <c:v>1865232</c:v>
                </c:pt>
                <c:pt idx="16">
                  <c:v>1782478</c:v>
                </c:pt>
                <c:pt idx="17" formatCode="#,##0&quot;    &quot;;#,##0&quot;    &quot;;&quot;--    &quot;;@&quot;    &quot;">
                  <c:v>1715306</c:v>
                </c:pt>
                <c:pt idx="18" formatCode="#,##0&quot;    &quot;;#,##0&quot;    &quot;;&quot;--    &quot;;@&quot;    &quot;">
                  <c:v>1671149</c:v>
                </c:pt>
                <c:pt idx="19">
                  <c:v>1648540</c:v>
                </c:pt>
                <c:pt idx="20">
                  <c:v>1617739</c:v>
                </c:pt>
                <c:pt idx="21" formatCode="#,##0_ ">
                  <c:v>1582809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6406944"/>
        <c:axId val="536406160"/>
      </c:lineChart>
      <c:catAx>
        <c:axId val="53640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36406160"/>
        <c:crosses val="autoZero"/>
        <c:auto val="1"/>
        <c:lblAlgn val="ctr"/>
        <c:lblOffset val="100"/>
        <c:noMultiLvlLbl val="0"/>
      </c:catAx>
      <c:valAx>
        <c:axId val="536406160"/>
        <c:scaling>
          <c:orientation val="minMax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crossAx val="536406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912507750035167"/>
          <c:y val="0.65408812489212642"/>
          <c:w val="8.8858536526598808E-2"/>
          <c:h val="7.4423478012255795E-2"/>
        </c:manualLayout>
      </c:layout>
      <c:overlay val="1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0.448</cdr:x>
      <cdr:y>0.70886</cdr:y>
    </cdr:from>
    <cdr:to>
      <cdr:x>0.63431</cdr:x>
      <cdr:y>0.76206</cdr:y>
    </cdr:to>
    <cdr:sp macro="" textlink="">
      <cdr:nvSpPr>
        <cdr:cNvPr id="16281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29351" y="3984009"/>
          <a:ext cx="1717330" cy="299056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65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miter lim="800000"/>
          <a:headEnd/>
          <a:tailEnd/>
        </a:ln>
      </cdr:spPr>
      <cdr:txBody>
        <a:bodyPr xmlns:a="http://schemas.openxmlformats.org/drawingml/2006/main" wrap="none" lIns="45720" tIns="32004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altLang="ja-JP" sz="16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flow through entity</a:t>
          </a:r>
        </a:p>
      </cdr:txBody>
    </cdr:sp>
  </cdr:relSizeAnchor>
  <cdr:relSizeAnchor xmlns:cdr="http://schemas.openxmlformats.org/drawingml/2006/chartDrawing">
    <cdr:from>
      <cdr:x>0.44386</cdr:x>
      <cdr:y>0.322</cdr:y>
    </cdr:from>
    <cdr:to>
      <cdr:x>0.63419</cdr:x>
      <cdr:y>0.37521</cdr:y>
    </cdr:to>
    <cdr:sp macro="" textlink="">
      <cdr:nvSpPr>
        <cdr:cNvPr id="16281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91256" y="1809750"/>
          <a:ext cx="1754262" cy="299056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65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miter lim="800000"/>
          <a:headEnd/>
          <a:tailEnd/>
        </a:ln>
      </cdr:spPr>
      <cdr:txBody>
        <a:bodyPr xmlns:a="http://schemas.openxmlformats.org/drawingml/2006/main" wrap="none" lIns="45720" tIns="32004" rIns="0" bIns="0" anchor="t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ja-JP" sz="16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corporate tax entity</a:t>
          </a:r>
          <a:endParaRPr lang="ja-JP" altLang="en-US" sz="1600"/>
        </a:p>
      </cdr:txBody>
    </cdr:sp>
  </cdr:relSizeAnchor>
  <cdr:relSizeAnchor xmlns:cdr="http://schemas.openxmlformats.org/drawingml/2006/chartDrawing">
    <cdr:from>
      <cdr:x>0.0205</cdr:x>
      <cdr:y>0.07725</cdr:y>
    </cdr:from>
    <cdr:to>
      <cdr:x>1</cdr:x>
      <cdr:y>0.11575</cdr:y>
    </cdr:to>
    <cdr:sp macro="" textlink="">
      <cdr:nvSpPr>
        <cdr:cNvPr id="162819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8819" y="434126"/>
          <a:ext cx="9021856" cy="216360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>
          <a:noFill/>
        </a:ln>
        <a:extLst xmlns:a="http://schemas.openxmlformats.org/drawingml/2006/main"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90000" tIns="0" rIns="90000" bIns="0" anchor="t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altLang="ja-JP" sz="7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Data Source</a:t>
          </a:r>
          <a:r>
            <a:rPr lang="ja-JP" altLang="en-US" sz="7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：　</a:t>
          </a:r>
          <a:r>
            <a:rPr lang="ja-JP" altLang="en-US" sz="700" b="0" i="0" u="none" strike="noStrike" baseline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Internal Revenue Service, Statistics of Income, Integrated Business Data, </a:t>
          </a:r>
          <a:r>
            <a:rPr lang="en-US" altLang="ja-JP" sz="700" b="0" i="0" u="none" strike="noStrike" baseline="0">
              <a:solidFill>
                <a:srgbClr val="000000"/>
              </a:solidFill>
              <a:latin typeface="Arial"/>
              <a:ea typeface="ＭＳ Ｐゴシック"/>
              <a:cs typeface="Arial"/>
            </a:rPr>
            <a:t>https://www.irs.gov/pub/irs-soi/13otidb1.xls</a:t>
          </a:r>
          <a:endParaRPr lang="ja-JP" altLang="en-US"/>
        </a:p>
      </cdr:txBody>
    </cdr:sp>
  </cdr:relSizeAnchor>
  <cdr:relSizeAnchor xmlns:cdr="http://schemas.openxmlformats.org/drawingml/2006/chartDrawing">
    <cdr:from>
      <cdr:x>0.02616</cdr:x>
      <cdr:y>0.95747</cdr:y>
    </cdr:from>
    <cdr:to>
      <cdr:x>0.2638</cdr:x>
      <cdr:y>0.98622</cdr:y>
    </cdr:to>
    <cdr:sp macro="" textlink="">
      <cdr:nvSpPr>
        <cdr:cNvPr id="162823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1102" y="5381329"/>
          <a:ext cx="2190434" cy="1615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90000" tIns="0" rIns="9000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altLang="ja-JP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Net Income </a:t>
          </a:r>
          <a:r>
            <a:rPr lang="ja-JP" altLang="en-US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= 0.3 </a:t>
          </a:r>
          <a:r>
            <a:rPr lang="en-US" altLang="ja-JP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trillion $</a:t>
          </a:r>
          <a:endParaRPr lang="ja-JP" altLang="en-US"/>
        </a:p>
      </cdr:txBody>
    </cdr:sp>
  </cdr:relSizeAnchor>
  <cdr:relSizeAnchor xmlns:cdr="http://schemas.openxmlformats.org/drawingml/2006/chartDrawing">
    <cdr:from>
      <cdr:x>0.94397</cdr:x>
      <cdr:y>0.92362</cdr:y>
    </cdr:from>
    <cdr:to>
      <cdr:x>0.98598</cdr:x>
      <cdr:y>0.99721</cdr:y>
    </cdr:to>
    <cdr:sp macro="" textlink="">
      <cdr:nvSpPr>
        <cdr:cNvPr id="162825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689720" y="5183774"/>
          <a:ext cx="386773" cy="412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27432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ja-JP" altLang="en-US" sz="14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20</a:t>
          </a:r>
          <a:r>
            <a:rPr lang="en-US" altLang="ja-JP" sz="14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13</a:t>
          </a:r>
        </a:p>
        <a:p xmlns:a="http://schemas.openxmlformats.org/drawingml/2006/main">
          <a:pPr algn="l" rtl="0">
            <a:defRPr sz="1000"/>
          </a:pPr>
          <a:endParaRPr lang="ja-JP" altLang="en-US"/>
        </a:p>
      </cdr:txBody>
    </cdr:sp>
  </cdr:relSizeAnchor>
  <cdr:relSizeAnchor xmlns:cdr="http://schemas.openxmlformats.org/drawingml/2006/chartDrawing">
    <cdr:from>
      <cdr:x>0.92041</cdr:x>
      <cdr:y>0.86</cdr:y>
    </cdr:from>
    <cdr:to>
      <cdr:x>1</cdr:x>
      <cdr:y>0.93684</cdr:y>
    </cdr:to>
    <cdr:sp macro="" textlink="">
      <cdr:nvSpPr>
        <cdr:cNvPr id="8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483758" y="4833494"/>
          <a:ext cx="733602" cy="4318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0" tIns="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altLang="ja-JP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Net Income </a:t>
          </a:r>
        </a:p>
        <a:p xmlns:a="http://schemas.openxmlformats.org/drawingml/2006/main">
          <a:pPr algn="l" rtl="0">
            <a:defRPr sz="1000"/>
          </a:pPr>
          <a:r>
            <a:rPr lang="ja-JP" altLang="en-US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= 3 </a:t>
          </a:r>
          <a:r>
            <a:rPr lang="en-US" altLang="ja-JP" sz="12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trillion$</a:t>
          </a:r>
          <a:endParaRPr lang="ja-JP" alt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0.14492</cdr:x>
      <cdr:y>0.11098</cdr:y>
    </cdr:from>
    <cdr:to>
      <cdr:x>0.85304</cdr:x>
      <cdr:y>0.15875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348842" y="675380"/>
          <a:ext cx="6590926" cy="290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/>
            <a:t>Data</a:t>
          </a:r>
          <a:r>
            <a:rPr lang="en-US" altLang="ja-JP" sz="1100" baseline="0"/>
            <a:t> Source : </a:t>
          </a:r>
          <a:r>
            <a:rPr lang="en-US" altLang="ja-JP" sz="1100"/>
            <a:t>IRS-SOI-IBD </a:t>
          </a:r>
          <a:r>
            <a:rPr lang="ja-JP" altLang="en-US" sz="1100" baseline="0"/>
            <a:t> </a:t>
          </a:r>
          <a:r>
            <a:rPr lang="en-US" altLang="ja-JP" sz="1100" baseline="0"/>
            <a:t>Table 1</a:t>
          </a:r>
          <a:r>
            <a:rPr lang="ja-JP" altLang="en-US" sz="1100" baseline="0"/>
            <a:t>　</a:t>
          </a:r>
          <a:r>
            <a:rPr lang="en-US" altLang="ja-JP" sz="1100" baseline="0"/>
            <a:t>https://www.irs.gov/pub/irs-soi/13otidb1.xls</a:t>
          </a:r>
          <a:r>
            <a:rPr lang="ja-JP" altLang="en-US" sz="1100" baseline="0"/>
            <a:t>）　</a:t>
          </a:r>
          <a:endParaRPr lang="en-US" altLang="ja-JP" sz="1100" baseline="0"/>
        </a:p>
        <a:p xmlns:a="http://schemas.openxmlformats.org/drawingml/2006/main">
          <a:r>
            <a:rPr lang="ja-JP" altLang="en-US" sz="1100" baseline="0"/>
            <a:t>　</a:t>
          </a:r>
          <a:r>
            <a:rPr lang="en-US" altLang="ja-JP" sz="1100" baseline="0"/>
            <a:t> </a:t>
          </a:r>
          <a:r>
            <a:rPr lang="ja-JP" altLang="en-US" sz="1100" baseline="0"/>
            <a:t>　 </a:t>
          </a:r>
          <a:endParaRPr lang="ja-JP" alt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0.17216</cdr:x>
      <cdr:y>0.05978</cdr:y>
    </cdr:from>
    <cdr:to>
      <cdr:x>0.66343</cdr:x>
      <cdr:y>0.12219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633660" y="311279"/>
          <a:ext cx="4556735" cy="34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/>
            <a:t>Data Source: https://www.irs.gov/pub/irs-soi/12otidb1.xls</a:t>
          </a:r>
          <a:r>
            <a:rPr lang="ja-JP" altLang="en-US" sz="1100"/>
            <a:t>　</a:t>
          </a:r>
          <a:r>
            <a:rPr lang="en-US" altLang="ja-JP" sz="1100"/>
            <a:t>and</a:t>
          </a:r>
          <a:r>
            <a:rPr lang="ja-JP" altLang="en-US" sz="1100"/>
            <a:t>　</a:t>
          </a:r>
          <a:r>
            <a:rPr lang="en-US" altLang="ja-JP" sz="1100" b="0" i="0">
              <a:effectLst/>
              <a:latin typeface="+mn-lt"/>
              <a:ea typeface="+mn-ea"/>
              <a:cs typeface="+mn-cs"/>
            </a:rPr>
            <a:t>https://www.irs.gov/PUP/taxstats/soi-a-copa-id1512.pdf</a:t>
          </a:r>
          <a:r>
            <a:rPr lang="ja-JP" altLang="en-US" sz="1100"/>
            <a:t>　</a:t>
          </a:r>
        </a:p>
      </cdr:txBody>
    </cdr:sp>
  </cdr:relSizeAnchor>
  <cdr:relSizeAnchor xmlns:cdr="http://schemas.openxmlformats.org/drawingml/2006/chartDrawing">
    <cdr:from>
      <cdr:x>0.61748</cdr:x>
      <cdr:y>0.65318</cdr:y>
    </cdr:from>
    <cdr:to>
      <cdr:x>0.71592</cdr:x>
      <cdr:y>0.80033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5764803" y="39282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>
              <a:solidFill>
                <a:srgbClr val="FF0000"/>
              </a:solidFill>
            </a:rPr>
            <a:t>: the most popular partnership</a:t>
          </a:r>
        </a:p>
        <a:p xmlns:a="http://schemas.openxmlformats.org/drawingml/2006/main">
          <a:endParaRPr lang="en-US" altLang="ja-JP" sz="11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0.6362</cdr:x>
      <cdr:y>0.69065</cdr:y>
    </cdr:from>
    <cdr:to>
      <cdr:x>0.73463</cdr:x>
      <cdr:y>0.83955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5939117" y="41648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100"/>
            <a:t>: the most popular corporate</a:t>
          </a:r>
          <a:endParaRPr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55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90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45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25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65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54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34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89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72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22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589-58C5-452E-8D1B-074AA943FEAF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54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56589-58C5-452E-8D1B-074AA943FEAF}" type="datetimeFigureOut">
              <a:rPr kumimoji="1" lang="ja-JP" altLang="en-US" smtClean="0"/>
              <a:t>2018/3/27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585E3-4159-431F-9DFB-9F14B6423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11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433145"/>
            <a:ext cx="7772400" cy="1522901"/>
          </a:xfrm>
        </p:spPr>
        <p:txBody>
          <a:bodyPr/>
          <a:lstStyle/>
          <a:p>
            <a:r>
              <a:rPr kumimoji="1" lang="en-US" altLang="ja-JP" dirty="0" smtClean="0"/>
              <a:t>IRS-IBD </a:t>
            </a:r>
            <a:r>
              <a:rPr kumimoji="1" lang="en-US" altLang="ja-JP" dirty="0" smtClean="0"/>
              <a:t>1980-2013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4000" dirty="0" smtClean="0"/>
              <a:t>発行を受けてグラフを最新版に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2018.03.27</a:t>
            </a:r>
            <a:endParaRPr kumimoji="1" lang="en-US" altLang="ja-JP" dirty="0" smtClean="0"/>
          </a:p>
          <a:p>
            <a:r>
              <a:rPr kumimoji="1" lang="en-US" altLang="ja-JP" dirty="0" smtClean="0"/>
              <a:t>Rev.1</a:t>
            </a:r>
          </a:p>
          <a:p>
            <a:r>
              <a:rPr kumimoji="1" lang="ja-JP" altLang="en-US" dirty="0" smtClean="0"/>
              <a:t>齋藤旬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43000" y="277138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20171120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6085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365035"/>
              </p:ext>
            </p:extLst>
          </p:nvPr>
        </p:nvGraphicFramePr>
        <p:xfrm>
          <a:off x="-30764" y="622773"/>
          <a:ext cx="9205528" cy="5612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415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793867"/>
              </p:ext>
            </p:extLst>
          </p:nvPr>
        </p:nvGraphicFramePr>
        <p:xfrm>
          <a:off x="-76052" y="394290"/>
          <a:ext cx="9296105" cy="6069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900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678342"/>
              </p:ext>
            </p:extLst>
          </p:nvPr>
        </p:nvGraphicFramePr>
        <p:xfrm>
          <a:off x="-76366" y="393036"/>
          <a:ext cx="9296732" cy="6071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5262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90</Words>
  <Application>Microsoft Office PowerPoint</Application>
  <PresentationFormat>画面に合わせる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IRS-IBD 1980-2013 発行を受けてグラフを最新版に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 Saito</dc:creator>
  <cp:lastModifiedBy>Jun Saito</cp:lastModifiedBy>
  <cp:revision>12</cp:revision>
  <dcterms:created xsi:type="dcterms:W3CDTF">2015-10-21T01:40:34Z</dcterms:created>
  <dcterms:modified xsi:type="dcterms:W3CDTF">2018-03-27T07:02:27Z</dcterms:modified>
</cp:coreProperties>
</file>